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네모고딕 Medium" panose="020B0600000101010101" charset="-127"/>
      <p:regular r:id="rId16"/>
    </p:embeddedFont>
    <p:embeddedFont>
      <p:font typeface="네모라운드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oto Sans Kr Bold" panose="020B0200000000000000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8" y="6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324" y="1917783"/>
            <a:ext cx="16340976" cy="7340517"/>
            <a:chOff x="0" y="0"/>
            <a:chExt cx="21787967" cy="9787357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423579"/>
              <a:ext cx="21626821" cy="9363778"/>
              <a:chOff x="0" y="0"/>
              <a:chExt cx="3387302" cy="146660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466602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466602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413701"/>
                    </a:lnTo>
                    <a:cubicBezTo>
                      <a:pt x="3387302" y="1427731"/>
                      <a:pt x="3381728" y="1441187"/>
                      <a:pt x="3371808" y="1451108"/>
                    </a:cubicBezTo>
                    <a:cubicBezTo>
                      <a:pt x="3361887" y="1461029"/>
                      <a:pt x="3348431" y="1466602"/>
                      <a:pt x="3334401" y="1466602"/>
                    </a:cubicBezTo>
                    <a:lnTo>
                      <a:pt x="52902" y="1466602"/>
                    </a:lnTo>
                    <a:cubicBezTo>
                      <a:pt x="23685" y="1466602"/>
                      <a:pt x="0" y="1442917"/>
                      <a:pt x="0" y="1413701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504702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9363778"/>
              <a:chOff x="0" y="0"/>
              <a:chExt cx="3387302" cy="146660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466602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466602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413701"/>
                    </a:lnTo>
                    <a:cubicBezTo>
                      <a:pt x="3387302" y="1427731"/>
                      <a:pt x="3381728" y="1441187"/>
                      <a:pt x="3371808" y="1451108"/>
                    </a:cubicBezTo>
                    <a:cubicBezTo>
                      <a:pt x="3361887" y="1461029"/>
                      <a:pt x="3348431" y="1466602"/>
                      <a:pt x="3334401" y="1466602"/>
                    </a:cubicBezTo>
                    <a:lnTo>
                      <a:pt x="52902" y="1466602"/>
                    </a:lnTo>
                    <a:cubicBezTo>
                      <a:pt x="23685" y="1466602"/>
                      <a:pt x="0" y="1442917"/>
                      <a:pt x="0" y="1413701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504702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295" y="3404230"/>
            <a:ext cx="6950591" cy="473917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73037" y="4759450"/>
            <a:ext cx="8171531" cy="101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3"/>
              </a:lnSpc>
            </a:pPr>
            <a:r>
              <a:rPr lang="en-US" sz="5873" spc="99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Nestudy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81522" y="5726193"/>
            <a:ext cx="5354560" cy="41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428" spc="4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함께 공부하는 스터디 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12" y="899391"/>
            <a:ext cx="16340976" cy="9101259"/>
            <a:chOff x="0" y="0"/>
            <a:chExt cx="21787967" cy="12135012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25181"/>
              <a:ext cx="21626821" cy="11609832"/>
              <a:chOff x="0" y="0"/>
              <a:chExt cx="3387302" cy="18183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609832"/>
              <a:chOff x="0" y="0"/>
              <a:chExt cx="3387302" cy="18183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70538" y="2271541"/>
            <a:ext cx="4084346" cy="6356958"/>
          </a:xfrm>
          <a:custGeom>
            <a:avLst/>
            <a:gdLst/>
            <a:ahLst/>
            <a:cxnLst/>
            <a:rect l="l" t="t" r="r" b="b"/>
            <a:pathLst>
              <a:path w="4084346" h="6356958">
                <a:moveTo>
                  <a:pt x="0" y="0"/>
                </a:moveTo>
                <a:lnTo>
                  <a:pt x="4084345" y="0"/>
                </a:lnTo>
                <a:lnTo>
                  <a:pt x="408434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핵심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14811" y="2489547"/>
            <a:ext cx="6720957" cy="143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</a:pPr>
            <a:r>
              <a:rPr lang="en-US" sz="4178" b="1">
                <a:solidFill>
                  <a:srgbClr val="2F3B66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디스코드 연동을 통한 </a:t>
            </a:r>
          </a:p>
          <a:p>
            <a:pPr algn="ctr">
              <a:lnSpc>
                <a:spcPts val="5849"/>
              </a:lnSpc>
            </a:pPr>
            <a:r>
              <a:rPr lang="en-US" sz="4178" b="1">
                <a:solidFill>
                  <a:srgbClr val="2F3B66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실시간 스터디 알림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0975" y="4464627"/>
            <a:ext cx="7031337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웹에서 작성한 공지사항과 일정 정보를 디스코드로 자동 전송해 스터디 참여율과 정보 전달력 향상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15779" y="5876243"/>
            <a:ext cx="6519022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공지 등록 시 디스코드 채널로 실시간 알림</a:t>
            </a:r>
          </a:p>
          <a:p>
            <a:pPr algn="ctr">
              <a:lnSpc>
                <a:spcPts val="2800"/>
              </a:lnSpc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일정 시작 전 설정된 시간에 일정 알림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웹에 접속하지 않아도 스터디 흐름 파악 가능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12" y="899391"/>
            <a:ext cx="16340976" cy="9101259"/>
            <a:chOff x="0" y="0"/>
            <a:chExt cx="21787967" cy="12135012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25181"/>
              <a:ext cx="21626821" cy="11609832"/>
              <a:chOff x="0" y="0"/>
              <a:chExt cx="3387302" cy="18183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609832"/>
              <a:chOff x="0" y="0"/>
              <a:chExt cx="3387302" cy="18183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핵심 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4811" y="2489547"/>
            <a:ext cx="6720957" cy="143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</a:pPr>
            <a:r>
              <a:rPr lang="en-US" sz="4178" b="1">
                <a:solidFill>
                  <a:srgbClr val="2F3B66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디스코드 연동을 통한 </a:t>
            </a:r>
          </a:p>
          <a:p>
            <a:pPr algn="ctr">
              <a:lnSpc>
                <a:spcPts val="5849"/>
              </a:lnSpc>
            </a:pPr>
            <a:r>
              <a:rPr lang="en-US" sz="4178" b="1">
                <a:solidFill>
                  <a:srgbClr val="2F3B66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실시간 스터디 알림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20975" y="4464627"/>
            <a:ext cx="7051788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웹에서 작성한 공지사항과 일정 정보를 디스코드로 자동 전송해 스터디 참여율과 정보 전달력 향상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15779" y="5876243"/>
            <a:ext cx="6519022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공지 등록 시 디스코드 채널로 실시간 알림</a:t>
            </a:r>
          </a:p>
          <a:p>
            <a:pPr algn="ctr">
              <a:lnSpc>
                <a:spcPts val="2800"/>
              </a:lnSpc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일정 시작 전 설정된 시간에 일정 알림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웹에 접속하지 않아도 스터디 흐름 파악 가능</a:t>
            </a:r>
          </a:p>
        </p:txBody>
      </p:sp>
      <p:sp>
        <p:nvSpPr>
          <p:cNvPr id="14" name="Freeform 14"/>
          <p:cNvSpPr/>
          <p:nvPr/>
        </p:nvSpPr>
        <p:spPr>
          <a:xfrm>
            <a:off x="3470538" y="3186018"/>
            <a:ext cx="4084346" cy="3979619"/>
          </a:xfrm>
          <a:custGeom>
            <a:avLst/>
            <a:gdLst/>
            <a:ahLst/>
            <a:cxnLst/>
            <a:rect l="l" t="t" r="r" b="b"/>
            <a:pathLst>
              <a:path w="4084346" h="3979619">
                <a:moveTo>
                  <a:pt x="0" y="0"/>
                </a:moveTo>
                <a:lnTo>
                  <a:pt x="4084345" y="0"/>
                </a:lnTo>
                <a:lnTo>
                  <a:pt x="4084345" y="3979619"/>
                </a:lnTo>
                <a:lnTo>
                  <a:pt x="0" y="3979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12" y="899391"/>
            <a:ext cx="16340976" cy="9101259"/>
            <a:chOff x="0" y="0"/>
            <a:chExt cx="21787967" cy="12135012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25181"/>
              <a:ext cx="21626821" cy="11609832"/>
              <a:chOff x="0" y="0"/>
              <a:chExt cx="3387302" cy="18183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609832"/>
              <a:chOff x="0" y="0"/>
              <a:chExt cx="3387302" cy="18183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243858" y="1193429"/>
            <a:ext cx="15800283" cy="7900142"/>
          </a:xfrm>
          <a:custGeom>
            <a:avLst/>
            <a:gdLst/>
            <a:ahLst/>
            <a:cxnLst/>
            <a:rect l="l" t="t" r="r" b="b"/>
            <a:pathLst>
              <a:path w="15800283" h="7900142">
                <a:moveTo>
                  <a:pt x="0" y="0"/>
                </a:moveTo>
                <a:lnTo>
                  <a:pt x="15800284" y="0"/>
                </a:lnTo>
                <a:lnTo>
                  <a:pt x="15800284" y="7900142"/>
                </a:lnTo>
                <a:lnTo>
                  <a:pt x="0" y="7900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사용자 흐름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12" y="899391"/>
            <a:ext cx="16340976" cy="9101259"/>
            <a:chOff x="0" y="0"/>
            <a:chExt cx="21787967" cy="12135012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25181"/>
              <a:ext cx="21626821" cy="11609832"/>
              <a:chOff x="0" y="0"/>
              <a:chExt cx="3387302" cy="18183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609832"/>
              <a:chOff x="0" y="0"/>
              <a:chExt cx="3387302" cy="18183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67915" y="1883505"/>
            <a:ext cx="11642838" cy="6519989"/>
          </a:xfrm>
          <a:custGeom>
            <a:avLst/>
            <a:gdLst/>
            <a:ahLst/>
            <a:cxnLst/>
            <a:rect l="l" t="t" r="r" b="b"/>
            <a:pathLst>
              <a:path w="11642838" h="6519989">
                <a:moveTo>
                  <a:pt x="0" y="0"/>
                </a:moveTo>
                <a:lnTo>
                  <a:pt x="11642838" y="0"/>
                </a:lnTo>
                <a:lnTo>
                  <a:pt x="11642838" y="6519990"/>
                </a:lnTo>
                <a:lnTo>
                  <a:pt x="0" y="6519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서비스 시연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4791611" y="3627418"/>
            <a:ext cx="8704777" cy="1516082"/>
          </a:xfrm>
          <a:custGeom>
            <a:avLst/>
            <a:gdLst/>
            <a:ahLst/>
            <a:cxnLst/>
            <a:rect l="l" t="t" r="r" b="b"/>
            <a:pathLst>
              <a:path w="8704777" h="1516082">
                <a:moveTo>
                  <a:pt x="0" y="0"/>
                </a:moveTo>
                <a:lnTo>
                  <a:pt x="8704778" y="0"/>
                </a:lnTo>
                <a:lnTo>
                  <a:pt x="8704778" y="1516082"/>
                </a:lnTo>
                <a:lnTo>
                  <a:pt x="0" y="1516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67915" y="3671084"/>
            <a:ext cx="1155217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spc="127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12" y="899391"/>
            <a:ext cx="16340976" cy="9101259"/>
            <a:chOff x="0" y="0"/>
            <a:chExt cx="21787967" cy="12135012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25181"/>
              <a:ext cx="21626821" cy="11609832"/>
              <a:chOff x="0" y="0"/>
              <a:chExt cx="3387302" cy="18183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609832"/>
              <a:chOff x="0" y="0"/>
              <a:chExt cx="3387302" cy="18183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목차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76446" y="2984939"/>
            <a:ext cx="16865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2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팀 소개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066631" y="2865495"/>
            <a:ext cx="766178" cy="76617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EB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22">
                  <a:solidFill>
                    <a:srgbClr val="6B93E5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066631" y="4765149"/>
            <a:ext cx="766178" cy="76617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EB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22">
                  <a:solidFill>
                    <a:srgbClr val="6B93E5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676446" y="4899025"/>
            <a:ext cx="2126229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2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프로젝트 소개</a:t>
            </a:r>
          </a:p>
          <a:p>
            <a:pPr algn="l">
              <a:lnSpc>
                <a:spcPts val="3499"/>
              </a:lnSpc>
            </a:pPr>
            <a:r>
              <a:rPr lang="en-US" sz="2499" spc="42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프로젝트 일정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984826" y="7065692"/>
            <a:ext cx="766178" cy="76617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EB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22">
                  <a:solidFill>
                    <a:srgbClr val="6B93E5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676446" y="7204306"/>
            <a:ext cx="2484611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2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시스템 아키텍처</a:t>
            </a:r>
          </a:p>
          <a:p>
            <a:pPr algn="l">
              <a:lnSpc>
                <a:spcPts val="3499"/>
              </a:lnSpc>
            </a:pPr>
            <a:r>
              <a:rPr lang="en-US" sz="2499" spc="42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ERD</a:t>
            </a:r>
          </a:p>
          <a:p>
            <a:pPr algn="l">
              <a:lnSpc>
                <a:spcPts val="3499"/>
              </a:lnSpc>
            </a:pPr>
            <a:endParaRPr lang="en-US" sz="2499" spc="42">
              <a:solidFill>
                <a:srgbClr val="2F3B66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9144000" y="3631674"/>
            <a:ext cx="766178" cy="76617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EB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22">
                  <a:solidFill>
                    <a:srgbClr val="6B93E5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4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759744" y="3770288"/>
            <a:ext cx="2126229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2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핵심 기능</a:t>
            </a:r>
          </a:p>
          <a:p>
            <a:pPr algn="l">
              <a:lnSpc>
                <a:spcPts val="3499"/>
              </a:lnSpc>
            </a:pPr>
            <a:r>
              <a:rPr lang="en-US" sz="2499" spc="42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사용자 흐름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144000" y="5788308"/>
            <a:ext cx="766178" cy="766178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EB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spc="22">
                  <a:solidFill>
                    <a:srgbClr val="6B93E5"/>
                  </a:solidFill>
                  <a:latin typeface="네모고딕 Medium"/>
                  <a:ea typeface="네모고딕 Medium"/>
                  <a:cs typeface="네모고딕 Medium"/>
                  <a:sym typeface="네모고딕 Medium"/>
                </a:rPr>
                <a:t>5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759744" y="5926922"/>
            <a:ext cx="212622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2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서비스 시연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324" y="817585"/>
            <a:ext cx="16340976" cy="9234193"/>
            <a:chOff x="0" y="0"/>
            <a:chExt cx="21787967" cy="12312258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32852"/>
              <a:ext cx="21626821" cy="11779406"/>
              <a:chOff x="0" y="0"/>
              <a:chExt cx="3387302" cy="18449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44950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44950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92049"/>
                    </a:lnTo>
                    <a:cubicBezTo>
                      <a:pt x="3387302" y="1806079"/>
                      <a:pt x="3381728" y="1819535"/>
                      <a:pt x="3371808" y="1829456"/>
                    </a:cubicBezTo>
                    <a:cubicBezTo>
                      <a:pt x="3361887" y="1839377"/>
                      <a:pt x="3348431" y="1844950"/>
                      <a:pt x="3334401" y="1844950"/>
                    </a:cubicBezTo>
                    <a:lnTo>
                      <a:pt x="52902" y="1844950"/>
                    </a:lnTo>
                    <a:cubicBezTo>
                      <a:pt x="38871" y="1844950"/>
                      <a:pt x="25415" y="1839377"/>
                      <a:pt x="15494" y="1829456"/>
                    </a:cubicBezTo>
                    <a:cubicBezTo>
                      <a:pt x="5574" y="1819535"/>
                      <a:pt x="0" y="1806079"/>
                      <a:pt x="0" y="179204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83050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779406"/>
              <a:chOff x="0" y="0"/>
              <a:chExt cx="3387302" cy="18449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44950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44950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92049"/>
                    </a:lnTo>
                    <a:cubicBezTo>
                      <a:pt x="3387302" y="1806079"/>
                      <a:pt x="3381728" y="1819535"/>
                      <a:pt x="3371808" y="1829456"/>
                    </a:cubicBezTo>
                    <a:cubicBezTo>
                      <a:pt x="3361887" y="1839377"/>
                      <a:pt x="3348431" y="1844950"/>
                      <a:pt x="3334401" y="1844950"/>
                    </a:cubicBezTo>
                    <a:lnTo>
                      <a:pt x="52902" y="1844950"/>
                    </a:lnTo>
                    <a:cubicBezTo>
                      <a:pt x="38871" y="1844950"/>
                      <a:pt x="25415" y="1839377"/>
                      <a:pt x="15494" y="1829456"/>
                    </a:cubicBezTo>
                    <a:cubicBezTo>
                      <a:pt x="5574" y="1819535"/>
                      <a:pt x="0" y="1806079"/>
                      <a:pt x="0" y="179204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83050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9158288" y="2188562"/>
            <a:ext cx="0" cy="6492240"/>
          </a:xfrm>
          <a:prstGeom prst="line">
            <a:avLst/>
          </a:prstGeom>
          <a:ln w="28575" cap="flat">
            <a:solidFill>
              <a:srgbClr val="6B93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93548" y="3750934"/>
            <a:ext cx="1903884" cy="1903884"/>
          </a:xfrm>
          <a:custGeom>
            <a:avLst/>
            <a:gdLst/>
            <a:ahLst/>
            <a:cxnLst/>
            <a:rect l="l" t="t" r="r" b="b"/>
            <a:pathLst>
              <a:path w="1903884" h="1903884">
                <a:moveTo>
                  <a:pt x="0" y="0"/>
                </a:moveTo>
                <a:lnTo>
                  <a:pt x="1903884" y="0"/>
                </a:lnTo>
                <a:lnTo>
                  <a:pt x="1903884" y="1903884"/>
                </a:lnTo>
                <a:lnTo>
                  <a:pt x="0" y="1903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83" b="-3174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12854" y="6411473"/>
            <a:ext cx="403554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42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- Vue3 + </a:t>
            </a:r>
            <a:r>
              <a:rPr lang="en-US" sz="2499" b="1" spc="42" dirty="0" err="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프론트엔드</a:t>
            </a:r>
            <a:r>
              <a:rPr lang="en-US" sz="2499" b="1" spc="42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2499" b="1" spc="42" dirty="0" err="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개발</a:t>
            </a:r>
            <a:endParaRPr lang="en-US" sz="2499" b="1" spc="42" dirty="0">
              <a:solidFill>
                <a:srgbClr val="2F3B66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42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- AI </a:t>
            </a:r>
            <a:r>
              <a:rPr lang="en-US" sz="2499" b="1" spc="42" dirty="0" err="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문제</a:t>
            </a:r>
            <a:r>
              <a:rPr lang="en-US" sz="2499" b="1" spc="42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2499" b="1" spc="42" dirty="0" err="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생성</a:t>
            </a:r>
            <a:r>
              <a:rPr lang="en-US" sz="2499" b="1" spc="42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2499" b="1" spc="42" dirty="0" err="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기능</a:t>
            </a:r>
            <a:endParaRPr lang="en-US" sz="2499" b="1" spc="42" dirty="0">
              <a:solidFill>
                <a:srgbClr val="2F3B66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42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- UI/UX </a:t>
            </a:r>
            <a:r>
              <a:rPr lang="en-US" sz="2499" b="1" spc="42" dirty="0" err="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설계</a:t>
            </a:r>
            <a:endParaRPr lang="en-US" sz="2499" b="1" spc="42" dirty="0">
              <a:solidFill>
                <a:srgbClr val="2F3B66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93917" y="4341087"/>
            <a:ext cx="2502712" cy="65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8"/>
              </a:lnSpc>
            </a:pPr>
            <a:r>
              <a:rPr lang="en-US" sz="3848" spc="6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유주성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93917" y="5086350"/>
            <a:ext cx="2350414" cy="4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3"/>
              </a:lnSpc>
              <a:spcBef>
                <a:spcPct val="0"/>
              </a:spcBef>
            </a:pPr>
            <a:r>
              <a:rPr lang="en-US" sz="2617" spc="25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팀장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49857" y="4341087"/>
            <a:ext cx="2502712" cy="65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8"/>
              </a:lnSpc>
            </a:pPr>
            <a:r>
              <a:rPr lang="en-US" sz="3848" spc="6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신종혁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69671" y="5086350"/>
            <a:ext cx="2350414" cy="4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3"/>
              </a:lnSpc>
              <a:spcBef>
                <a:spcPct val="0"/>
              </a:spcBef>
            </a:pPr>
            <a:r>
              <a:rPr lang="en-US" sz="2617" spc="25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20338" y="6465109"/>
            <a:ext cx="4081461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 spc="42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- Django REST API </a:t>
            </a:r>
            <a:r>
              <a:rPr lang="en-US" sz="2499" b="1" spc="42" dirty="0" err="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개발</a:t>
            </a:r>
            <a:endParaRPr lang="en-US" sz="2499" b="1" spc="42" dirty="0">
              <a:solidFill>
                <a:srgbClr val="2F3B66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 spc="42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- Discord API </a:t>
            </a:r>
            <a:r>
              <a:rPr lang="en-US" sz="2499" b="1" spc="42" dirty="0" err="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통신</a:t>
            </a:r>
            <a:endParaRPr lang="en-US" sz="2499" b="1" spc="42" dirty="0">
              <a:solidFill>
                <a:srgbClr val="2F3B66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 spc="42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- </a:t>
            </a:r>
            <a:r>
              <a:rPr lang="en-US" sz="2499" b="1" spc="42" dirty="0" err="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서버</a:t>
            </a:r>
            <a:r>
              <a:rPr lang="en-US" sz="2499" b="1" spc="42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및 DB </a:t>
            </a:r>
            <a:r>
              <a:rPr lang="en-US" sz="2499" b="1" spc="42" dirty="0" err="1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운영</a:t>
            </a:r>
            <a:endParaRPr lang="en-US" sz="2499" b="1" spc="42" dirty="0">
              <a:solidFill>
                <a:srgbClr val="2F3B66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팀 소개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883E997-F96F-43E1-8B78-EC95308AC1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90" y="3750934"/>
            <a:ext cx="1867288" cy="186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12" y="899391"/>
            <a:ext cx="16340976" cy="9101259"/>
            <a:chOff x="0" y="0"/>
            <a:chExt cx="21787967" cy="12135012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25181"/>
              <a:ext cx="21626821" cy="11609832"/>
              <a:chOff x="0" y="0"/>
              <a:chExt cx="3387302" cy="18183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609832"/>
              <a:chOff x="0" y="0"/>
              <a:chExt cx="3387302" cy="18183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213937" y="5793736"/>
            <a:ext cx="411390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4"/>
              </a:lnSpc>
              <a:spcBef>
                <a:spcPct val="0"/>
              </a:spcBef>
            </a:pPr>
            <a:r>
              <a:rPr lang="en-US" sz="2295" b="1" spc="39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함께</a:t>
            </a:r>
            <a:r>
              <a:rPr lang="en-US" sz="2295" b="1" spc="39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2295" b="1" spc="39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공부하는</a:t>
            </a:r>
            <a:r>
              <a:rPr lang="en-US" sz="2295" b="1" spc="39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2295" b="1" spc="39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스터디</a:t>
            </a:r>
            <a:r>
              <a:rPr lang="en-US" sz="2295" b="1" spc="39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2295" b="1" spc="39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플랫폼</a:t>
            </a:r>
            <a:endParaRPr lang="en-US" sz="2295" b="1" spc="39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72369" y="4575088"/>
            <a:ext cx="4997042" cy="102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4"/>
              </a:lnSpc>
              <a:spcBef>
                <a:spcPct val="0"/>
              </a:spcBef>
            </a:pPr>
            <a:r>
              <a:rPr lang="en-US" sz="6060" b="1" spc="103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NESTUDY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0771" y="5364925"/>
            <a:ext cx="2566058" cy="54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sz="3270" spc="5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20770" y="6096101"/>
            <a:ext cx="5900229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  <a:spcBef>
                <a:spcPct val="0"/>
              </a:spcBef>
            </a:pP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NESTUDY는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스터디원들이</a:t>
            </a:r>
            <a:endParaRPr lang="en-US" sz="1645" b="1" spc="27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  <a:p>
            <a:pPr algn="l">
              <a:lnSpc>
                <a:spcPts val="2304"/>
              </a:lnSpc>
              <a:spcBef>
                <a:spcPct val="0"/>
              </a:spcBef>
            </a:pP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일정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,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학습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,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시험을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하나의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공간에서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공유하며</a:t>
            </a:r>
            <a:endParaRPr lang="en-US" sz="1645" b="1" spc="27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  <a:p>
            <a:pPr algn="l">
              <a:lnSpc>
                <a:spcPts val="2304"/>
              </a:lnSpc>
              <a:spcBef>
                <a:spcPct val="0"/>
              </a:spcBef>
            </a:pP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함께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공부할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수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있도록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돕는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웹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기반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스터디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플랫폼입니다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0771" y="3277231"/>
            <a:ext cx="1754638" cy="54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sz="3270" spc="5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기획 배경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20770" y="3996192"/>
            <a:ext cx="4681029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  <a:spcBef>
                <a:spcPct val="0"/>
              </a:spcBef>
            </a:pP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스터디를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진행하다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보면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일정은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흩어지고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,</a:t>
            </a:r>
          </a:p>
          <a:p>
            <a:pPr algn="l">
              <a:lnSpc>
                <a:spcPts val="2304"/>
              </a:lnSpc>
              <a:spcBef>
                <a:spcPct val="0"/>
              </a:spcBef>
            </a:pP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학습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현황은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공유되기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어려웠습니다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.</a:t>
            </a:r>
          </a:p>
          <a:p>
            <a:pPr algn="l">
              <a:lnSpc>
                <a:spcPts val="2304"/>
              </a:lnSpc>
              <a:spcBef>
                <a:spcPct val="0"/>
              </a:spcBef>
            </a:pP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함께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공부하지만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,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관리는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각자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하고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b="1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있었습니다</a:t>
            </a:r>
            <a:r>
              <a:rPr lang="en-US" sz="1645" b="1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.</a:t>
            </a:r>
          </a:p>
        </p:txBody>
      </p:sp>
      <p:sp>
        <p:nvSpPr>
          <p:cNvPr id="15" name="Freeform 15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프로젝트 소개</a:t>
            </a:r>
          </a:p>
        </p:txBody>
      </p:sp>
      <p:sp>
        <p:nvSpPr>
          <p:cNvPr id="17" name="AutoShape 17"/>
          <p:cNvSpPr/>
          <p:nvPr/>
        </p:nvSpPr>
        <p:spPr>
          <a:xfrm>
            <a:off x="9158288" y="2188562"/>
            <a:ext cx="0" cy="6492240"/>
          </a:xfrm>
          <a:prstGeom prst="line">
            <a:avLst/>
          </a:prstGeom>
          <a:ln w="28575" cap="flat">
            <a:solidFill>
              <a:srgbClr val="6B93E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12" y="899391"/>
            <a:ext cx="16340976" cy="9101259"/>
            <a:chOff x="0" y="0"/>
            <a:chExt cx="21787967" cy="12135012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25181"/>
              <a:ext cx="21626821" cy="11609832"/>
              <a:chOff x="0" y="0"/>
              <a:chExt cx="3387302" cy="18183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609832"/>
              <a:chOff x="0" y="0"/>
              <a:chExt cx="3387302" cy="18183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834024" y="2151054"/>
            <a:ext cx="6488620" cy="7359958"/>
          </a:xfrm>
          <a:custGeom>
            <a:avLst/>
            <a:gdLst/>
            <a:ahLst/>
            <a:cxnLst/>
            <a:rect l="l" t="t" r="r" b="b"/>
            <a:pathLst>
              <a:path w="6488620" h="7359958">
                <a:moveTo>
                  <a:pt x="0" y="0"/>
                </a:moveTo>
                <a:lnTo>
                  <a:pt x="6488620" y="0"/>
                </a:lnTo>
                <a:lnTo>
                  <a:pt x="6488620" y="7359958"/>
                </a:lnTo>
                <a:lnTo>
                  <a:pt x="0" y="735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6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804581" y="2831355"/>
            <a:ext cx="1186016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sz="3270" spc="55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9월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36889" y="2830040"/>
            <a:ext cx="1766100" cy="57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주제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선정</a:t>
            </a:r>
            <a:endParaRPr lang="en-US" sz="1645" spc="27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  <a:p>
            <a:pPr algn="l">
              <a:lnSpc>
                <a:spcPts val="2304"/>
              </a:lnSpc>
              <a:spcBef>
                <a:spcPct val="0"/>
              </a:spcBef>
            </a:pP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프로젝트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규모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설정</a:t>
            </a:r>
            <a:endParaRPr lang="en-US" sz="1645" spc="27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62984" y="4373004"/>
            <a:ext cx="12622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sz="3270" spc="55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10월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55348" y="4422132"/>
            <a:ext cx="1561909" cy="57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기초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구조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설계</a:t>
            </a:r>
            <a:endParaRPr lang="en-US" sz="1645" spc="27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  <a:p>
            <a:pPr algn="l">
              <a:lnSpc>
                <a:spcPts val="2304"/>
              </a:lnSpc>
              <a:spcBef>
                <a:spcPct val="0"/>
              </a:spcBef>
            </a:pP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로그인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임시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생성</a:t>
            </a:r>
            <a:endParaRPr lang="en-US" sz="1645" spc="27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02658" y="5721134"/>
            <a:ext cx="129373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sz="3270" spc="55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11월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51080" y="5831033"/>
            <a:ext cx="2840458" cy="28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  <a:spcBef>
                <a:spcPct val="0"/>
              </a:spcBef>
            </a:pP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공지사항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,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일정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,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시험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기능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추가</a:t>
            </a:r>
            <a:endParaRPr lang="en-US" sz="1645" spc="27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02660" y="7083313"/>
            <a:ext cx="1293736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sz="3270" spc="55" dirty="0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12월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15156" y="7020909"/>
            <a:ext cx="291230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디스코드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기능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추가</a:t>
            </a:r>
            <a:endParaRPr lang="en-US" sz="1645" spc="27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  <a:p>
            <a:pPr algn="l">
              <a:lnSpc>
                <a:spcPts val="2304"/>
              </a:lnSpc>
            </a:pP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로그인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로직</a:t>
            </a:r>
            <a:r>
              <a:rPr lang="en-US" sz="1645" spc="27" dirty="0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</a:t>
            </a: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변경</a:t>
            </a:r>
            <a:endParaRPr lang="en-US" sz="1645" spc="27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  <a:p>
            <a:pPr algn="l">
              <a:lnSpc>
                <a:spcPts val="2304"/>
              </a:lnSpc>
            </a:pPr>
            <a:r>
              <a:rPr lang="en-US" sz="1645" spc="27" dirty="0" err="1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배포</a:t>
            </a:r>
            <a:endParaRPr lang="en-US" sz="1645" spc="27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  <a:p>
            <a:pPr algn="l">
              <a:lnSpc>
                <a:spcPts val="2304"/>
              </a:lnSpc>
              <a:spcBef>
                <a:spcPct val="0"/>
              </a:spcBef>
            </a:pPr>
            <a:endParaRPr lang="en-US" sz="1645" spc="27" dirty="0">
              <a:solidFill>
                <a:srgbClr val="000000"/>
              </a:solidFill>
              <a:latin typeface="네모라운드"/>
              <a:ea typeface="네모라운드"/>
              <a:cs typeface="네모라운드"/>
              <a:sym typeface="네모라운드"/>
            </a:endParaRPr>
          </a:p>
        </p:txBody>
      </p:sp>
      <p:sp>
        <p:nvSpPr>
          <p:cNvPr id="18" name="Freeform 18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프로젝트 일정</a:t>
            </a:r>
          </a:p>
        </p:txBody>
      </p:sp>
      <p:sp>
        <p:nvSpPr>
          <p:cNvPr id="20" name="AutoShape 20"/>
          <p:cNvSpPr/>
          <p:nvPr/>
        </p:nvSpPr>
        <p:spPr>
          <a:xfrm>
            <a:off x="9158288" y="2188562"/>
            <a:ext cx="0" cy="6492240"/>
          </a:xfrm>
          <a:prstGeom prst="line">
            <a:avLst/>
          </a:prstGeom>
          <a:ln w="28575" cap="flat">
            <a:solidFill>
              <a:srgbClr val="6B93E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12" y="899391"/>
            <a:ext cx="16340976" cy="9101259"/>
            <a:chOff x="0" y="0"/>
            <a:chExt cx="21787967" cy="12135012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25181"/>
              <a:ext cx="21626821" cy="11609832"/>
              <a:chOff x="0" y="0"/>
              <a:chExt cx="3387302" cy="18183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609832"/>
              <a:chOff x="0" y="0"/>
              <a:chExt cx="3387302" cy="18183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2440125" y="2021142"/>
            <a:ext cx="13647277" cy="6857757"/>
          </a:xfrm>
          <a:custGeom>
            <a:avLst/>
            <a:gdLst/>
            <a:ahLst/>
            <a:cxnLst/>
            <a:rect l="l" t="t" r="r" b="b"/>
            <a:pathLst>
              <a:path w="13647277" h="6857757">
                <a:moveTo>
                  <a:pt x="0" y="0"/>
                </a:moveTo>
                <a:lnTo>
                  <a:pt x="13647277" y="0"/>
                </a:lnTo>
                <a:lnTo>
                  <a:pt x="13647277" y="6857757"/>
                </a:lnTo>
                <a:lnTo>
                  <a:pt x="0" y="6857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시스템 아키텍처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12" y="899391"/>
            <a:ext cx="16340976" cy="9101259"/>
            <a:chOff x="0" y="0"/>
            <a:chExt cx="21787967" cy="12135012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25181"/>
              <a:ext cx="21626821" cy="11609832"/>
              <a:chOff x="0" y="0"/>
              <a:chExt cx="3387302" cy="18183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609832"/>
              <a:chOff x="0" y="0"/>
              <a:chExt cx="3387302" cy="18183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221821" y="1352582"/>
            <a:ext cx="15826876" cy="7636468"/>
          </a:xfrm>
          <a:custGeom>
            <a:avLst/>
            <a:gdLst/>
            <a:ahLst/>
            <a:cxnLst/>
            <a:rect l="l" t="t" r="r" b="b"/>
            <a:pathLst>
              <a:path w="15826876" h="7636468">
                <a:moveTo>
                  <a:pt x="0" y="0"/>
                </a:moveTo>
                <a:lnTo>
                  <a:pt x="15826876" y="0"/>
                </a:lnTo>
                <a:lnTo>
                  <a:pt x="15826876" y="7636468"/>
                </a:lnTo>
                <a:lnTo>
                  <a:pt x="0" y="763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ERD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12" y="899391"/>
            <a:ext cx="16340976" cy="9101259"/>
            <a:chOff x="0" y="0"/>
            <a:chExt cx="21787967" cy="12135012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25181"/>
              <a:ext cx="21626821" cy="11609832"/>
              <a:chOff x="0" y="0"/>
              <a:chExt cx="3387302" cy="18183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609832"/>
              <a:chOff x="0" y="0"/>
              <a:chExt cx="3387302" cy="18183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022676" y="3334195"/>
            <a:ext cx="6937764" cy="344447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핵심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14811" y="2489547"/>
            <a:ext cx="6720957" cy="70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9"/>
              </a:lnSpc>
            </a:pPr>
            <a:r>
              <a:rPr lang="en-US" sz="4178" b="1">
                <a:solidFill>
                  <a:srgbClr val="2F3B66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역할 기반 스터디 운영 시스템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38803" y="4097915"/>
            <a:ext cx="6908628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스터디장, 관리자, 멤버 역할을 구분하여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 권한에 따라 기능 접근을 제한하고 운영 실수를 방지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16746" y="5713990"/>
            <a:ext cx="6519022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스터디장: 역할 변경, 멤버 관리, 스터디 해산 가능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관리자 : 공지사항 생성, 스터디 일정 생성 가능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멤버: 스터디 정보 조회 및 학습 참여만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512" y="899391"/>
            <a:ext cx="16340976" cy="9101259"/>
            <a:chOff x="0" y="0"/>
            <a:chExt cx="21787967" cy="12135012"/>
          </a:xfrm>
        </p:grpSpPr>
        <p:grpSp>
          <p:nvGrpSpPr>
            <p:cNvPr id="3" name="Group 3"/>
            <p:cNvGrpSpPr/>
            <p:nvPr/>
          </p:nvGrpSpPr>
          <p:grpSpPr>
            <a:xfrm>
              <a:off x="161146" y="525181"/>
              <a:ext cx="21626821" cy="11609832"/>
              <a:chOff x="0" y="0"/>
              <a:chExt cx="3387302" cy="18183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B6D9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1626821" cy="11609832"/>
              <a:chOff x="0" y="0"/>
              <a:chExt cx="3387302" cy="18183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387302" cy="1818391"/>
              </a:xfrm>
              <a:custGeom>
                <a:avLst/>
                <a:gdLst/>
                <a:ahLst/>
                <a:cxnLst/>
                <a:rect l="l" t="t" r="r" b="b"/>
                <a:pathLst>
                  <a:path w="3387302" h="1818391">
                    <a:moveTo>
                      <a:pt x="52902" y="0"/>
                    </a:moveTo>
                    <a:lnTo>
                      <a:pt x="3334401" y="0"/>
                    </a:lnTo>
                    <a:cubicBezTo>
                      <a:pt x="3363617" y="0"/>
                      <a:pt x="3387302" y="23685"/>
                      <a:pt x="3387302" y="52902"/>
                    </a:cubicBezTo>
                    <a:lnTo>
                      <a:pt x="3387302" y="1765489"/>
                    </a:lnTo>
                    <a:cubicBezTo>
                      <a:pt x="3387302" y="1779519"/>
                      <a:pt x="3381728" y="1792975"/>
                      <a:pt x="3371808" y="1802896"/>
                    </a:cubicBezTo>
                    <a:cubicBezTo>
                      <a:pt x="3361887" y="1812817"/>
                      <a:pt x="3348431" y="1818391"/>
                      <a:pt x="3334401" y="1818391"/>
                    </a:cubicBezTo>
                    <a:lnTo>
                      <a:pt x="52902" y="1818391"/>
                    </a:lnTo>
                    <a:cubicBezTo>
                      <a:pt x="23685" y="1818391"/>
                      <a:pt x="0" y="1794706"/>
                      <a:pt x="0" y="1765489"/>
                    </a:cubicBezTo>
                    <a:lnTo>
                      <a:pt x="0" y="52902"/>
                    </a:lnTo>
                    <a:cubicBezTo>
                      <a:pt x="0" y="38871"/>
                      <a:pt x="5574" y="25415"/>
                      <a:pt x="15494" y="15494"/>
                    </a:cubicBezTo>
                    <a:cubicBezTo>
                      <a:pt x="25415" y="5574"/>
                      <a:pt x="38871" y="0"/>
                      <a:pt x="529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387302" cy="1856491"/>
              </a:xfrm>
              <a:prstGeom prst="rect">
                <a:avLst/>
              </a:prstGeom>
            </p:spPr>
            <p:txBody>
              <a:bodyPr lIns="23700" tIns="23700" rIns="23700" bIns="237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 rot="-10800000">
            <a:off x="5512710" y="340721"/>
            <a:ext cx="7262579" cy="1264899"/>
          </a:xfrm>
          <a:custGeom>
            <a:avLst/>
            <a:gdLst/>
            <a:ahLst/>
            <a:cxnLst/>
            <a:rect l="l" t="t" r="r" b="b"/>
            <a:pathLst>
              <a:path w="7262579" h="1264899">
                <a:moveTo>
                  <a:pt x="0" y="0"/>
                </a:moveTo>
                <a:lnTo>
                  <a:pt x="7262580" y="0"/>
                </a:lnTo>
                <a:lnTo>
                  <a:pt x="7262580" y="1264899"/>
                </a:lnTo>
                <a:lnTo>
                  <a:pt x="0" y="1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960857" y="3286373"/>
            <a:ext cx="6597960" cy="371425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367915" y="479458"/>
            <a:ext cx="11552170" cy="87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85">
                <a:solidFill>
                  <a:srgbClr val="2F3B66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핵심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14811" y="2489547"/>
            <a:ext cx="7240168" cy="143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</a:pPr>
            <a:r>
              <a:rPr lang="en-US" sz="4178" b="1">
                <a:solidFill>
                  <a:srgbClr val="2F3B66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AI 기반 문제 자동 생성으로 </a:t>
            </a:r>
          </a:p>
          <a:p>
            <a:pPr algn="ctr">
              <a:lnSpc>
                <a:spcPts val="5849"/>
              </a:lnSpc>
            </a:pPr>
            <a:r>
              <a:rPr lang="en-US" sz="4178" b="1">
                <a:solidFill>
                  <a:srgbClr val="2F3B66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학습 부담 최소화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14811" y="4685804"/>
            <a:ext cx="7476516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스터디 주제나 공부할 내용을 입력하거나 파일을 전송하면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AI가 시험 문제를 자동으로 생성해 스터디 학습을 효율적으로 지원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32971" y="6156344"/>
            <a:ext cx="6519022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키워드·주제 기반 문제 자동 생성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34">
                <a:solidFill>
                  <a:srgbClr val="000000"/>
                </a:solidFill>
                <a:latin typeface="네모라운드"/>
                <a:ea typeface="네모라운드"/>
                <a:cs typeface="네모라운드"/>
                <a:sym typeface="네모라운드"/>
              </a:rPr>
              <a:t>생성된 문제는 수정 후 생성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332</Words>
  <Application>Microsoft Office PowerPoint</Application>
  <PresentationFormat>사용자 지정</PresentationFormat>
  <Paragraphs>84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네모라운드</vt:lpstr>
      <vt:lpstr>Calibri</vt:lpstr>
      <vt:lpstr>네모고딕 Medium</vt:lpstr>
      <vt:lpstr>Noto Sans Kr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251226_14기_서울_5반_관통PJT_유주성_신종혁</dc:title>
  <cp:lastModifiedBy>SSAFY</cp:lastModifiedBy>
  <cp:revision>3</cp:revision>
  <dcterms:created xsi:type="dcterms:W3CDTF">2006-08-16T00:00:00Z</dcterms:created>
  <dcterms:modified xsi:type="dcterms:W3CDTF">2025-12-24T08:07:29Z</dcterms:modified>
  <dc:identifier>DAG8SIKkjb0</dc:identifier>
</cp:coreProperties>
</file>